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89" r:id="rId4"/>
    <p:sldId id="260" r:id="rId5"/>
    <p:sldId id="267" r:id="rId6"/>
    <p:sldId id="288" r:id="rId7"/>
    <p:sldId id="276" r:id="rId8"/>
    <p:sldId id="277" r:id="rId9"/>
    <p:sldId id="262" r:id="rId10"/>
    <p:sldId id="263" r:id="rId11"/>
    <p:sldId id="258" r:id="rId12"/>
    <p:sldId id="280" r:id="rId13"/>
    <p:sldId id="285" r:id="rId14"/>
    <p:sldId id="281" r:id="rId15"/>
    <p:sldId id="282" r:id="rId16"/>
    <p:sldId id="271" r:id="rId17"/>
    <p:sldId id="290" r:id="rId18"/>
    <p:sldId id="272" r:id="rId19"/>
    <p:sldId id="286" r:id="rId20"/>
    <p:sldId id="265" r:id="rId21"/>
    <p:sldId id="284" r:id="rId22"/>
    <p:sldId id="273" r:id="rId23"/>
    <p:sldId id="283" r:id="rId24"/>
    <p:sldId id="287" r:id="rId25"/>
  </p:sldIdLst>
  <p:sldSz cx="12192000" cy="6858000"/>
  <p:notesSz cx="6761163" cy="9942513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isa Neubauerová" initials="DN" lastIdx="2" clrIdx="0">
    <p:extLst>
      <p:ext uri="{19B8F6BF-5375-455C-9EA6-DF929625EA0E}">
        <p15:presenceInfo xmlns:p15="http://schemas.microsoft.com/office/powerpoint/2012/main" userId="S::denisa.neubauerova@gymstola.cz::a333e207-9150-4a35-98fe-6030e81ab6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299ADF"/>
    <a:srgbClr val="2888E0"/>
    <a:srgbClr val="2DADDB"/>
    <a:srgbClr val="328CD6"/>
    <a:srgbClr val="367D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Tmavý styl 1 – zvýraznění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30" autoAdjust="0"/>
  </p:normalViewPr>
  <p:slideViewPr>
    <p:cSldViewPr snapToGrid="0">
      <p:cViewPr varScale="1">
        <p:scale>
          <a:sx n="121" d="100"/>
          <a:sy n="121" d="100"/>
        </p:scale>
        <p:origin x="17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360CD-A534-4D1C-BCB1-6B56144643CF}" type="datetimeFigureOut">
              <a:rPr lang="cs-CZ" smtClean="0"/>
              <a:t>10.01.2025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34949-DC6F-4720-85FC-2F742968FAB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1319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34949-DC6F-4720-85FC-2F742968FABF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3063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34949-DC6F-4720-85FC-2F742968FABF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0972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34949-DC6F-4720-85FC-2F742968FABF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8849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34949-DC6F-4720-85FC-2F742968FABF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7438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34949-DC6F-4720-85FC-2F742968FABF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7845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34949-DC6F-4720-85FC-2F742968FABF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4009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B4413-7C8E-CBBD-FC5B-D9140CF04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EC3FFB9-4C3D-2B32-24D1-2E26394EF3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FFB0995-E549-F8BD-D402-C7DE2EE567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65F7850-8E69-5F62-634A-7C19F74617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34949-DC6F-4720-85FC-2F742968FABF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3450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51B7D-2AC2-426C-A654-D2DF926314EF}" type="datetimeFigureOut">
              <a:rPr lang="cs-CZ"/>
              <a:pPr>
                <a:defRPr/>
              </a:pPr>
              <a:t>10.01.2025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6689A-FBD0-4523-89B5-D2886BC4274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/>
          <a:lstStyle>
            <a:lvl1pPr>
              <a:defRPr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27592"/>
            <a:ext cx="10515600" cy="4928758"/>
          </a:xfrm>
        </p:spPr>
        <p:txBody>
          <a:bodyPr/>
          <a:lstStyle>
            <a:lvl1pPr marL="538163" indent="-411163">
              <a:defRPr>
                <a:solidFill>
                  <a:schemeClr val="accent5">
                    <a:lumMod val="75000"/>
                  </a:schemeClr>
                </a:solidFill>
              </a:defRPr>
            </a:lvl1pPr>
            <a:lvl2pPr marL="806450" indent="-349250">
              <a:defRPr>
                <a:solidFill>
                  <a:schemeClr val="accent5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C506A-82D7-43C7-8C44-35B4B8B23F87}" type="datetimeFigureOut">
              <a:rPr lang="cs-CZ"/>
              <a:pPr>
                <a:defRPr/>
              </a:pPr>
              <a:t>10.01.2025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8C6AA-879E-4E92-8A72-D2C2A4F2F2E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C4976-D5E2-48C3-9D9C-1501F7D7B2EC}" type="datetimeFigureOut">
              <a:rPr lang="cs-CZ"/>
              <a:pPr>
                <a:defRPr/>
              </a:pPr>
              <a:t>10.01.2025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A35E0-F22B-4B45-8B3A-DF6E1BA152C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9BBB9-0393-47D9-A5F4-97BD8B4F2613}" type="datetimeFigureOut">
              <a:rPr lang="cs-CZ"/>
              <a:pPr>
                <a:defRPr/>
              </a:pPr>
              <a:t>10.01.2025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5DA4A-4A73-4A32-B03B-D46E746A1E5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80DF7-13A2-4E1D-8346-D7F0663B9B69}" type="datetimeFigureOut">
              <a:rPr lang="cs-CZ"/>
              <a:pPr>
                <a:defRPr/>
              </a:pPr>
              <a:t>10.01.2025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A90C6-E134-4F95-8A4F-5D7C4A9978B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8A33D-2E0C-4F96-B5EE-6DCF097BED07}" type="datetimeFigureOut">
              <a:rPr lang="cs-CZ"/>
              <a:pPr>
                <a:defRPr/>
              </a:pPr>
              <a:t>10.01.2025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D243E-650A-4529-A639-AF8A1995935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B7BEA-973A-47FA-A590-3F88FFB7EFA0}" type="datetimeFigureOut">
              <a:rPr lang="cs-CZ"/>
              <a:pPr>
                <a:defRPr/>
              </a:pPr>
              <a:t>10.01.2025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C8DBA-0C46-49FD-8F79-C0F35948560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C998E-B4B5-489C-BB6A-99446B25BEBD}" type="datetimeFigureOut">
              <a:rPr lang="cs-CZ"/>
              <a:pPr>
                <a:defRPr/>
              </a:pPr>
              <a:t>10.01.2025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3E06D-2F26-4244-B2E0-FFE08E8A1B5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AEE23-5AB2-4E46-9DEC-3BBC72662818}" type="datetimeFigureOut">
              <a:rPr lang="cs-CZ"/>
              <a:pPr>
                <a:defRPr/>
              </a:pPr>
              <a:t>10.01.2025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913DC-FD08-4255-A647-A4AE98596BD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F126D-D133-4942-B5F2-52765A37725F}" type="datetimeFigureOut">
              <a:rPr lang="cs-CZ"/>
              <a:pPr>
                <a:defRPr/>
              </a:pPr>
              <a:t>10.01.2025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2C14E-B43C-4607-9487-D10516BD262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5EBCF-F890-497F-AD89-82459D633A3C}" type="datetimeFigureOut">
              <a:rPr lang="cs-CZ"/>
              <a:pPr>
                <a:defRPr/>
              </a:pPr>
              <a:t>10.01.2025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F723E-C545-4AFB-B049-00DBC76A4E5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13B7F6-EBD9-4174-80F8-8E7C11B52D0D}" type="datetimeFigureOut">
              <a:rPr lang="cs-CZ"/>
              <a:pPr>
                <a:defRPr/>
              </a:pPr>
              <a:t>10.01.2025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D2BA1C2-1167-4700-8398-DA6414E1D67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4472C4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472C4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472C4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472C4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472C4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472C4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472C4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472C4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472C4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rgbClr val="4472C4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rgbClr val="4472C4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rgbClr val="4472C4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rgbClr val="4472C4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rgbClr val="4472C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eb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eb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575286"/>
            <a:ext cx="9144000" cy="2387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8000" dirty="0"/>
              <a:t>Dny otevřených dveří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953730"/>
            <a:ext cx="9144000" cy="1655762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4000" b="1" dirty="0"/>
              <a:t>Gymnázium, Praha 7, Nad Štolou 1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4000" b="1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4000" dirty="0"/>
              <a:t>26. 11. 2024 a 9. 1. 2025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Naše škola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4122738" y="1785938"/>
            <a:ext cx="3946525" cy="9144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3635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3200" b="1" dirty="0">
                <a:solidFill>
                  <a:schemeClr val="bg1"/>
                </a:solidFill>
              </a:rPr>
              <a:t>Všeobecné studium</a:t>
            </a:r>
          </a:p>
        </p:txBody>
      </p:sp>
      <p:sp>
        <p:nvSpPr>
          <p:cNvPr id="5" name="Zaoblený obdélník 4"/>
          <p:cNvSpPr/>
          <p:nvPr/>
        </p:nvSpPr>
        <p:spPr>
          <a:xfrm>
            <a:off x="782638" y="3525838"/>
            <a:ext cx="10626725" cy="9144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3635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3200" b="1" dirty="0">
                <a:solidFill>
                  <a:schemeClr val="bg1"/>
                </a:solidFill>
              </a:rPr>
              <a:t>Ve 3. a 4. ročníku široká nabídka volitelných seminářů</a:t>
            </a:r>
          </a:p>
        </p:txBody>
      </p:sp>
      <p:sp>
        <p:nvSpPr>
          <p:cNvPr id="6" name="Zaoblený obdélník 5"/>
          <p:cNvSpPr/>
          <p:nvPr/>
        </p:nvSpPr>
        <p:spPr>
          <a:xfrm>
            <a:off x="1879600" y="5056509"/>
            <a:ext cx="8432800" cy="122713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3200" b="1" dirty="0">
                <a:solidFill>
                  <a:schemeClr val="bg1"/>
                </a:solidFill>
              </a:rPr>
              <a:t>Anglický jazyk </a:t>
            </a:r>
          </a:p>
          <a:p>
            <a:pPr marL="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3200" b="1" dirty="0">
                <a:solidFill>
                  <a:schemeClr val="bg1"/>
                </a:solidFill>
              </a:rPr>
              <a:t>+ francouzský, německý nebo španělský jazyk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9FC64A57-145C-6678-56AA-68E10E618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726" y="1183478"/>
            <a:ext cx="9604243" cy="4914053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ŠVP – Klíč ke vzdělání</a:t>
            </a:r>
          </a:p>
        </p:txBody>
      </p:sp>
      <p:sp>
        <p:nvSpPr>
          <p:cNvPr id="6" name="Ovál 5"/>
          <p:cNvSpPr/>
          <p:nvPr/>
        </p:nvSpPr>
        <p:spPr>
          <a:xfrm>
            <a:off x="5439508" y="1183478"/>
            <a:ext cx="789354" cy="3673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Zaoblený obdélník 6"/>
          <p:cNvSpPr/>
          <p:nvPr/>
        </p:nvSpPr>
        <p:spPr>
          <a:xfrm>
            <a:off x="291734" y="5095631"/>
            <a:ext cx="3912943" cy="1302671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solidFill>
                  <a:schemeClr val="bg1"/>
                </a:solidFill>
              </a:rPr>
              <a:t>4leté studium </a:t>
            </a: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solidFill>
                  <a:schemeClr val="bg1"/>
                </a:solidFill>
              </a:rPr>
              <a:t>6leté studium</a:t>
            </a: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solidFill>
                  <a:schemeClr val="bg1"/>
                </a:solidFill>
              </a:rPr>
              <a:t>8leté studium</a:t>
            </a:r>
          </a:p>
        </p:txBody>
      </p:sp>
      <p:sp>
        <p:nvSpPr>
          <p:cNvPr id="3" name="Vývojový diagram: spojnice 2"/>
          <p:cNvSpPr/>
          <p:nvPr/>
        </p:nvSpPr>
        <p:spPr>
          <a:xfrm>
            <a:off x="4944636" y="4339915"/>
            <a:ext cx="146050" cy="122238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8" name="Vývojový diagram: spojnice 7"/>
          <p:cNvSpPr/>
          <p:nvPr/>
        </p:nvSpPr>
        <p:spPr>
          <a:xfrm>
            <a:off x="7160422" y="5365991"/>
            <a:ext cx="144462" cy="123825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Výměnné, jazykové a poznávací zájezdy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5390F0-F87D-A95B-41BF-6F12CB38C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939" y="3985539"/>
            <a:ext cx="3590680" cy="2693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7">
            <a:extLst>
              <a:ext uri="{FF2B5EF4-FFF2-40B4-BE49-F238E27FC236}">
                <a16:creationId xmlns:a16="http://schemas.microsoft.com/office/drawing/2014/main" id="{18CE7FA7-CFFD-98EA-FE89-73C75595B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95" y="1217613"/>
            <a:ext cx="4781062" cy="268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3D537D4-E0D3-B46C-6621-4E105A37F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360" y="1397366"/>
            <a:ext cx="4781063" cy="358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Úspěchy v soutěžích a SOČ</a:t>
            </a:r>
          </a:p>
        </p:txBody>
      </p:sp>
      <p:sp>
        <p:nvSpPr>
          <p:cNvPr id="12" name="Zaoblený obdélník 4">
            <a:extLst>
              <a:ext uri="{FF2B5EF4-FFF2-40B4-BE49-F238E27FC236}">
                <a16:creationId xmlns:a16="http://schemas.microsoft.com/office/drawing/2014/main" id="{1732B172-448C-4301-9B3D-9EC23F74E70C}"/>
              </a:ext>
            </a:extLst>
          </p:cNvPr>
          <p:cNvSpPr/>
          <p:nvPr/>
        </p:nvSpPr>
        <p:spPr>
          <a:xfrm>
            <a:off x="7645156" y="296862"/>
            <a:ext cx="3962399" cy="864579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500" dirty="0">
                <a:solidFill>
                  <a:schemeClr val="bg1"/>
                </a:solidFill>
              </a:rPr>
              <a:t>Máme 6 vítězů soutěže </a:t>
            </a:r>
            <a:r>
              <a:rPr lang="cs-CZ" sz="2800" b="1" dirty="0">
                <a:solidFill>
                  <a:schemeClr val="bg1"/>
                </a:solidFill>
              </a:rPr>
              <a:t>České hlavičky</a:t>
            </a:r>
          </a:p>
        </p:txBody>
      </p:sp>
      <p:sp>
        <p:nvSpPr>
          <p:cNvPr id="13" name="Zaoblený obdélník 6">
            <a:extLst>
              <a:ext uri="{FF2B5EF4-FFF2-40B4-BE49-F238E27FC236}">
                <a16:creationId xmlns:a16="http://schemas.microsoft.com/office/drawing/2014/main" id="{334D4842-B6C7-46D6-A518-EC69053CCA00}"/>
              </a:ext>
            </a:extLst>
          </p:cNvPr>
          <p:cNvSpPr/>
          <p:nvPr/>
        </p:nvSpPr>
        <p:spPr>
          <a:xfrm>
            <a:off x="1221828" y="3984534"/>
            <a:ext cx="7797666" cy="2530468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900" b="1" dirty="0">
              <a:solidFill>
                <a:schemeClr val="bg1"/>
              </a:solidFill>
            </a:endParaRP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solidFill>
                  <a:schemeClr val="bg1"/>
                </a:solidFill>
              </a:rPr>
              <a:t>Šimon Kilián (2023) </a:t>
            </a:r>
            <a:r>
              <a:rPr lang="cs-CZ" sz="1600" b="1" dirty="0">
                <a:solidFill>
                  <a:schemeClr val="bg1"/>
                </a:solidFill>
              </a:rPr>
              <a:t>– INTENTIO – udržitelný rozvoj</a:t>
            </a: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solidFill>
                  <a:schemeClr val="bg1"/>
                </a:solidFill>
              </a:rPr>
              <a:t>Marco </a:t>
            </a:r>
            <a:r>
              <a:rPr lang="cs-CZ" sz="2400" b="1" dirty="0" err="1">
                <a:solidFill>
                  <a:schemeClr val="bg1"/>
                </a:solidFill>
              </a:rPr>
              <a:t>Souza</a:t>
            </a:r>
            <a:r>
              <a:rPr lang="cs-CZ" sz="2400" b="1" dirty="0">
                <a:solidFill>
                  <a:schemeClr val="bg1"/>
                </a:solidFill>
              </a:rPr>
              <a:t> de </a:t>
            </a:r>
            <a:r>
              <a:rPr lang="cs-CZ" sz="2400" b="1" dirty="0" err="1">
                <a:solidFill>
                  <a:schemeClr val="bg1"/>
                </a:solidFill>
              </a:rPr>
              <a:t>Joode</a:t>
            </a:r>
            <a:r>
              <a:rPr lang="cs-CZ" sz="2400" b="1" dirty="0">
                <a:solidFill>
                  <a:schemeClr val="bg1"/>
                </a:solidFill>
              </a:rPr>
              <a:t> (2020) - </a:t>
            </a:r>
            <a:r>
              <a:rPr lang="cs-CZ" sz="1600" b="1" dirty="0">
                <a:solidFill>
                  <a:schemeClr val="bg1"/>
                </a:solidFill>
              </a:rPr>
              <a:t>FUTURA – řešení pro budoucnost</a:t>
            </a: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solidFill>
                  <a:schemeClr val="bg1"/>
                </a:solidFill>
              </a:rPr>
              <a:t>Tomáš Drábek (2018) </a:t>
            </a:r>
            <a:r>
              <a:rPr lang="cs-CZ" sz="1600" b="1" dirty="0">
                <a:solidFill>
                  <a:schemeClr val="bg1"/>
                </a:solidFill>
              </a:rPr>
              <a:t>- </a:t>
            </a:r>
            <a:r>
              <a:rPr lang="cs-CZ" sz="1600" b="1" dirty="0"/>
              <a:t>MERKUR „Člověk a společnost“</a:t>
            </a:r>
            <a:endParaRPr lang="cs-CZ" sz="2400" b="1" dirty="0">
              <a:solidFill>
                <a:schemeClr val="bg1"/>
              </a:solidFill>
            </a:endParaRP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solidFill>
                  <a:schemeClr val="bg1"/>
                </a:solidFill>
              </a:rPr>
              <a:t>Tereza Kačerová (2017) </a:t>
            </a:r>
            <a:r>
              <a:rPr lang="cs-CZ" sz="1600" b="1" dirty="0">
                <a:solidFill>
                  <a:schemeClr val="bg1"/>
                </a:solidFill>
              </a:rPr>
              <a:t>– FUTURA – řešení pro budoucnost</a:t>
            </a: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solidFill>
                  <a:schemeClr val="bg1"/>
                </a:solidFill>
              </a:rPr>
              <a:t>Alena Budinská (2014) </a:t>
            </a:r>
            <a:r>
              <a:rPr lang="cs-CZ" sz="1600" b="1" dirty="0">
                <a:solidFill>
                  <a:schemeClr val="bg1"/>
                </a:solidFill>
              </a:rPr>
              <a:t>– </a:t>
            </a:r>
            <a:r>
              <a:rPr lang="cs-CZ" sz="1600" b="1" dirty="0"/>
              <a:t>GENUS „Člověk a svět kolem něj“</a:t>
            </a:r>
            <a:endParaRPr lang="cs-CZ" sz="2400" b="1" dirty="0">
              <a:solidFill>
                <a:schemeClr val="bg1"/>
              </a:solidFill>
            </a:endParaRP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solidFill>
                  <a:schemeClr val="bg1"/>
                </a:solidFill>
              </a:rPr>
              <a:t>Eliška Zlámalová (2011) </a:t>
            </a:r>
            <a:r>
              <a:rPr lang="cs-CZ" sz="1600" b="1" dirty="0">
                <a:solidFill>
                  <a:schemeClr val="bg1"/>
                </a:solidFill>
              </a:rPr>
              <a:t>– FUTURA – řešení pro budoucnost</a:t>
            </a:r>
          </a:p>
        </p:txBody>
      </p:sp>
      <p:pic>
        <p:nvPicPr>
          <p:cNvPr id="1040" name="Picture 16" descr="VÃ½sledek obrÃ¡zku pro ÄESKÃ HLAVIÄKA tomÃ¡Å¡ drÃ¡bek">
            <a:extLst>
              <a:ext uri="{FF2B5EF4-FFF2-40B4-BE49-F238E27FC236}">
                <a16:creationId xmlns:a16="http://schemas.microsoft.com/office/drawing/2014/main" id="{B318448D-238E-45BD-9FF9-CA94977284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4" r="8715"/>
          <a:stretch/>
        </p:blipFill>
        <p:spPr bwMode="auto">
          <a:xfrm>
            <a:off x="4961475" y="1718241"/>
            <a:ext cx="2508738" cy="198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alena budinska">
            <a:extLst>
              <a:ext uri="{FF2B5EF4-FFF2-40B4-BE49-F238E27FC236}">
                <a16:creationId xmlns:a16="http://schemas.microsoft.com/office/drawing/2014/main" id="{729160B9-2F65-4F43-98A9-D8909BEA7E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77" b="9612"/>
          <a:stretch/>
        </p:blipFill>
        <p:spPr bwMode="auto">
          <a:xfrm>
            <a:off x="10153149" y="1736489"/>
            <a:ext cx="1454406" cy="244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tereza kacerova">
            <a:extLst>
              <a:ext uri="{FF2B5EF4-FFF2-40B4-BE49-F238E27FC236}">
                <a16:creationId xmlns:a16="http://schemas.microsoft.com/office/drawing/2014/main" id="{FC49878D-B61D-4F04-9754-FDB333A059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1" r="27973" b="51145"/>
          <a:stretch/>
        </p:blipFill>
        <p:spPr bwMode="auto">
          <a:xfrm>
            <a:off x="7791377" y="1526496"/>
            <a:ext cx="2133601" cy="218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eliska zlamalova">
            <a:extLst>
              <a:ext uri="{FF2B5EF4-FFF2-40B4-BE49-F238E27FC236}">
                <a16:creationId xmlns:a16="http://schemas.microsoft.com/office/drawing/2014/main" id="{A4E1431E-BB6F-4781-A67A-DB209556D7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1" r="11869" b="32067"/>
          <a:stretch/>
        </p:blipFill>
        <p:spPr bwMode="auto">
          <a:xfrm>
            <a:off x="9384892" y="4335059"/>
            <a:ext cx="2222663" cy="245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15705F1B-B8B0-415D-857C-1EE26EBA923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0" t="8202" r="43333" b="51613"/>
          <a:stretch/>
        </p:blipFill>
        <p:spPr bwMode="auto">
          <a:xfrm>
            <a:off x="2450061" y="1826257"/>
            <a:ext cx="2252297" cy="18811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D6AEF1B-42B1-6A86-53C8-1FC012A1A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5" y="1534553"/>
            <a:ext cx="1564435" cy="217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email"/>
          <a:srcRect b="15692"/>
          <a:stretch/>
        </p:blipFill>
        <p:spPr>
          <a:xfrm>
            <a:off x="399332" y="1383030"/>
            <a:ext cx="4454607" cy="24500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Zrekonstruované hřiště a 2 tělocvičny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834" y="4087813"/>
            <a:ext cx="4761653" cy="2327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4" cstate="email"/>
          <a:srcRect l="-2557" t="8691" r="2557" b="-6065"/>
          <a:stretch/>
        </p:blipFill>
        <p:spPr>
          <a:xfrm>
            <a:off x="7018661" y="1459344"/>
            <a:ext cx="4335139" cy="28297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4892" y="365125"/>
            <a:ext cx="10972800" cy="9144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cs-CZ" dirty="0"/>
              <a:t>Nová přístavba 5. patra a nová multifunkční IT učebna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2A32203A-8427-4C75-8718-5D406CDBDC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2"/>
          <a:stretch/>
        </p:blipFill>
        <p:spPr>
          <a:xfrm>
            <a:off x="422031" y="1146664"/>
            <a:ext cx="4149968" cy="260044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B43628E-BB56-4A8C-952F-908C902CBD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7" t="13756"/>
          <a:stretch/>
        </p:blipFill>
        <p:spPr>
          <a:xfrm>
            <a:off x="1719384" y="3948967"/>
            <a:ext cx="4595446" cy="2543908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FC15756-DBBC-423C-A50E-71B1D2B968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695" y="1443525"/>
            <a:ext cx="3455377" cy="460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3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4892" y="365125"/>
            <a:ext cx="10972800" cy="9144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cs-CZ" dirty="0"/>
              <a:t>Nová laboratoř biologie a multimediální učebna cizích jazyků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ED7971F-EDA7-46F2-8EB0-6C0800377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65" y="2987809"/>
            <a:ext cx="5379820" cy="302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FF9995F-B178-10AF-6F80-2225B9F5D5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738" y="1907446"/>
            <a:ext cx="5379820" cy="359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81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Vybavené odborné učebny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 cstate="email"/>
          <a:srcRect/>
          <a:stretch/>
        </p:blipFill>
        <p:spPr>
          <a:xfrm>
            <a:off x="5691800" y="1279525"/>
            <a:ext cx="3873516" cy="24547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chemicka olympiada 1516 1">
            <a:extLst>
              <a:ext uri="{FF2B5EF4-FFF2-40B4-BE49-F238E27FC236}">
                <a16:creationId xmlns:a16="http://schemas.microsoft.com/office/drawing/2014/main" id="{3BED07D9-C51F-4687-A836-4386ED64A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30" y="1178545"/>
            <a:ext cx="3430955" cy="25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gymstola.cz/images/phocagallery/biologie/olympiada-2016-2017/thumbs/phoca_thumb_l_image3.jpeg">
            <a:extLst>
              <a:ext uri="{FF2B5EF4-FFF2-40B4-BE49-F238E27FC236}">
                <a16:creationId xmlns:a16="http://schemas.microsoft.com/office/drawing/2014/main" id="{D2F214D5-8FED-482B-9D61-B8C11B4D67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3" t="24354"/>
          <a:stretch/>
        </p:blipFill>
        <p:spPr bwMode="auto">
          <a:xfrm>
            <a:off x="1430215" y="3980677"/>
            <a:ext cx="4062290" cy="25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C529CA9-FCFA-4DD0-8432-31A4141E1F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180718" y="4136964"/>
            <a:ext cx="4018917" cy="22606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D6321E07-FA03-CE06-30B9-74B16EA94E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80" y="1279525"/>
            <a:ext cx="7253631" cy="484243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Vlastní školní jídelna</a:t>
            </a:r>
          </a:p>
        </p:txBody>
      </p:sp>
      <p:sp>
        <p:nvSpPr>
          <p:cNvPr id="5" name="Zaoblený obdélník 4"/>
          <p:cNvSpPr/>
          <p:nvPr/>
        </p:nvSpPr>
        <p:spPr>
          <a:xfrm>
            <a:off x="7870031" y="4847193"/>
            <a:ext cx="3892550" cy="1274763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3540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3200" b="1" dirty="0">
                <a:solidFill>
                  <a:schemeClr val="bg1"/>
                </a:solidFill>
              </a:rPr>
              <a:t>výběr ze tří jídel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Přijímací zkoušky - přihlášky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656492" y="1728061"/>
            <a:ext cx="10378301" cy="4133477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36575" indent="-354013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800" b="1" dirty="0">
              <a:solidFill>
                <a:schemeClr val="bg1"/>
              </a:solidFill>
            </a:endParaRP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solidFill>
                  <a:schemeClr val="bg1"/>
                </a:solidFill>
              </a:rPr>
              <a:t>Lze podat tři přihlášky na tři různé školy (obory):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800" b="1" dirty="0">
              <a:solidFill>
                <a:schemeClr val="bg1"/>
              </a:solidFill>
            </a:endParaRP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b="1" dirty="0">
                <a:solidFill>
                  <a:schemeClr val="bg1"/>
                </a:solidFill>
              </a:rPr>
              <a:t>do 20. 2. 2025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pořadí škol na přihlášce je nutné vyplnit dle preferencí uchazeče 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pořadí škol je nutné vyplnit na všech přihláškách shodně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přihlášku lze podat třemi způsoby</a:t>
            </a:r>
          </a:p>
          <a:p>
            <a:pPr marL="182562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00" dirty="0">
              <a:solidFill>
                <a:schemeClr val="bg1"/>
              </a:solidFill>
            </a:endParaRPr>
          </a:p>
          <a:p>
            <a:pPr marL="18256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dirty="0">
                <a:solidFill>
                  <a:schemeClr val="bg1"/>
                </a:solidFill>
              </a:rPr>
              <a:t>	Informace na webových stránkách</a:t>
            </a:r>
            <a:r>
              <a:rPr lang="cs-CZ" sz="2400" dirty="0"/>
              <a:t>: </a:t>
            </a:r>
            <a:r>
              <a:rPr lang="cs-CZ" sz="2400" b="1" dirty="0"/>
              <a:t>www.prihlaskynastredni.cz</a:t>
            </a:r>
            <a:endParaRPr lang="cs-CZ" sz="2400" b="1" dirty="0">
              <a:solidFill>
                <a:schemeClr val="bg1"/>
              </a:solidFill>
            </a:endParaRPr>
          </a:p>
          <a:p>
            <a:pPr marL="182562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Přijímací zkoušky – elektronická přihláška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463060" y="1279526"/>
            <a:ext cx="11060723" cy="4722690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36575" indent="-3540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u="sng" dirty="0">
                <a:solidFill>
                  <a:schemeClr val="bg1"/>
                </a:solidFill>
              </a:rPr>
              <a:t>Elektronická přihláška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800" b="1" u="sng" dirty="0">
              <a:solidFill>
                <a:schemeClr val="bg1"/>
              </a:solidFill>
            </a:endParaRP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přihlásíte se do informačního systému </a:t>
            </a:r>
            <a:r>
              <a:rPr lang="cs-CZ" sz="2400" b="1" dirty="0" err="1">
                <a:solidFill>
                  <a:schemeClr val="bg1"/>
                </a:solidFill>
              </a:rPr>
              <a:t>Dipsy</a:t>
            </a:r>
            <a:r>
              <a:rPr lang="cs-CZ" sz="2400" dirty="0">
                <a:solidFill>
                  <a:schemeClr val="bg1"/>
                </a:solidFill>
              </a:rPr>
              <a:t> na</a:t>
            </a:r>
            <a:r>
              <a:rPr lang="cs-CZ" sz="2400" dirty="0"/>
              <a:t> základě prokázání totožnosti s využitím prostředku pro elektronickou identifikaci jako </a:t>
            </a:r>
            <a:r>
              <a:rPr lang="cs-CZ" sz="2400" b="1" dirty="0"/>
              <a:t>zákonní zástupci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ze seznamu svých dětí vyberete to, které chcete přihlásit 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ze seznamu škol vyberete ty, na které chcete podat přihlášku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u každé školy uvidíte přehled dokumentů, které škola vyžaduje doložit k přihlášce – nahrajete </a:t>
            </a:r>
            <a:r>
              <a:rPr lang="cs-CZ" sz="2400" dirty="0" err="1">
                <a:solidFill>
                  <a:schemeClr val="bg1"/>
                </a:solidFill>
              </a:rPr>
              <a:t>scany</a:t>
            </a:r>
            <a:r>
              <a:rPr lang="cs-CZ" sz="2400" dirty="0">
                <a:solidFill>
                  <a:schemeClr val="bg1"/>
                </a:solidFill>
              </a:rPr>
              <a:t> těchto dokumentů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zkontrolujete náhled vyplněné přihlášky 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přihlášku potvrdíte a mailem vám přijde potvrzení o podání</a:t>
            </a:r>
          </a:p>
        </p:txBody>
      </p:sp>
    </p:spTree>
    <p:extLst>
      <p:ext uri="{BB962C8B-B14F-4D97-AF65-F5344CB8AC3E}">
        <p14:creationId xmlns:p14="http://schemas.microsoft.com/office/powerpoint/2010/main" val="364537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Přijímací zkoušky – elektronická přihláška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364210" y="1279525"/>
            <a:ext cx="11249452" cy="5020536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36575" indent="-3540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solidFill>
                  <a:schemeClr val="bg1"/>
                </a:solidFill>
              </a:rPr>
              <a:t>Výhody elektronické přihlášky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800" b="1" dirty="0">
              <a:solidFill>
                <a:schemeClr val="bg1"/>
              </a:solidFill>
            </a:endParaRP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nevyplňujete osobní údaje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jednoduchý výběr ze všech škol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informace o školách na jednom místě - počty přihlášek a přijatých uchazečů v minulých letech, požadované přílohy k přihlášce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400" dirty="0">
                <a:solidFill>
                  <a:schemeClr val="bg1"/>
                </a:solidFill>
              </a:rPr>
              <a:t>stačí jedna kopie od každé přílohy</a:t>
            </a:r>
            <a:endParaRPr lang="cs-CZ" sz="2400" dirty="0">
              <a:solidFill>
                <a:schemeClr val="bg1"/>
              </a:solidFill>
            </a:endParaRP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možnost </a:t>
            </a:r>
            <a:r>
              <a:rPr lang="pt-BR" sz="2400" dirty="0">
                <a:solidFill>
                  <a:schemeClr val="bg1"/>
                </a:solidFill>
              </a:rPr>
              <a:t>vrátit </a:t>
            </a:r>
            <a:r>
              <a:rPr lang="cs-CZ" sz="2400" dirty="0">
                <a:solidFill>
                  <a:schemeClr val="bg1"/>
                </a:solidFill>
              </a:rPr>
              <a:t>se </a:t>
            </a:r>
            <a:r>
              <a:rPr lang="pt-BR" sz="2400" dirty="0">
                <a:solidFill>
                  <a:schemeClr val="bg1"/>
                </a:solidFill>
              </a:rPr>
              <a:t>k rozpracované přihlášce</a:t>
            </a:r>
            <a:endParaRPr lang="cs-CZ" sz="2400" dirty="0">
              <a:solidFill>
                <a:schemeClr val="bg1"/>
              </a:solidFill>
            </a:endParaRP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potvrzením přihlášky v informačním systému ji podáte do všech škol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pozvánka k přijímacím zkouškám přijde elektronicky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seznam přijatých a nepřijatých uchazečů pod registračním číslem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po vyhodnocení uvidíte výsledky svého dítěte u testů JPZ</a:t>
            </a:r>
          </a:p>
        </p:txBody>
      </p:sp>
    </p:spTree>
    <p:extLst>
      <p:ext uri="{BB962C8B-B14F-4D97-AF65-F5344CB8AC3E}">
        <p14:creationId xmlns:p14="http://schemas.microsoft.com/office/powerpoint/2010/main" val="773515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64446" cy="9144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Přijímací zkoušky – zjednodušená papírová přihláška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406400" y="1602155"/>
            <a:ext cx="11199446" cy="4890720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36575" indent="-3540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u="sng" dirty="0">
                <a:solidFill>
                  <a:schemeClr val="bg1"/>
                </a:solidFill>
              </a:rPr>
              <a:t>Zjednodušená papírová přihláška vytištěná ze systému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800" b="1" dirty="0">
              <a:solidFill>
                <a:schemeClr val="bg1"/>
              </a:solidFill>
            </a:endParaRP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vstoupíte do informačního </a:t>
            </a:r>
            <a:r>
              <a:rPr lang="cs-CZ" sz="2400" b="1" dirty="0">
                <a:solidFill>
                  <a:schemeClr val="bg1"/>
                </a:solidFill>
              </a:rPr>
              <a:t>systému </a:t>
            </a:r>
            <a:r>
              <a:rPr lang="cs-CZ" sz="2400" b="1" dirty="0" err="1">
                <a:solidFill>
                  <a:schemeClr val="bg1"/>
                </a:solidFill>
              </a:rPr>
              <a:t>Dipsy</a:t>
            </a:r>
            <a:r>
              <a:rPr lang="cs-CZ" sz="2400" b="1" dirty="0">
                <a:solidFill>
                  <a:schemeClr val="bg1"/>
                </a:solidFill>
              </a:rPr>
              <a:t> bez přihlášení</a:t>
            </a:r>
            <a:endParaRPr lang="cs-CZ" sz="2400" b="1" dirty="0"/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vyplníte potřebné osobní údaje o sobě i svém dítěti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ze seznamu škol vyberete ty, na které chcete podat přihlášku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u každé školy uvidíte přehled dokumentů, které škola vyžaduje doložit k přihlášce </a:t>
            </a:r>
            <a:r>
              <a:rPr lang="cs-CZ" sz="2400">
                <a:solidFill>
                  <a:schemeClr val="bg1"/>
                </a:solidFill>
              </a:rPr>
              <a:t>– nahrajete </a:t>
            </a:r>
            <a:r>
              <a:rPr lang="cs-CZ" sz="2400" dirty="0" err="1">
                <a:solidFill>
                  <a:schemeClr val="bg1"/>
                </a:solidFill>
              </a:rPr>
              <a:t>scany</a:t>
            </a:r>
            <a:r>
              <a:rPr lang="cs-CZ" sz="2400" dirty="0">
                <a:solidFill>
                  <a:schemeClr val="bg1"/>
                </a:solidFill>
              </a:rPr>
              <a:t> těchto dokumentů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potvrdíte správnost a </a:t>
            </a:r>
            <a:r>
              <a:rPr lang="cs-CZ" sz="2400" b="1" dirty="0">
                <a:solidFill>
                  <a:schemeClr val="bg1"/>
                </a:solidFill>
              </a:rPr>
              <a:t>mailem obdržíte zjednodušenou přihlášku</a:t>
            </a:r>
            <a:r>
              <a:rPr lang="cs-CZ" sz="2400" dirty="0">
                <a:solidFill>
                  <a:schemeClr val="bg1"/>
                </a:solidFill>
              </a:rPr>
              <a:t>, kterou vytisknete (tolikrát, na kolik škol se hlásíte), </a:t>
            </a:r>
            <a:r>
              <a:rPr lang="cs-CZ" sz="2400" b="1" dirty="0">
                <a:solidFill>
                  <a:schemeClr val="bg1"/>
                </a:solidFill>
              </a:rPr>
              <a:t>podepíšete ji </a:t>
            </a:r>
            <a:r>
              <a:rPr lang="cs-CZ" sz="2400" dirty="0">
                <a:solidFill>
                  <a:schemeClr val="bg1"/>
                </a:solidFill>
              </a:rPr>
              <a:t>a </a:t>
            </a:r>
            <a:r>
              <a:rPr lang="cs-CZ" sz="2400" b="1" dirty="0">
                <a:solidFill>
                  <a:schemeClr val="bg1"/>
                </a:solidFill>
              </a:rPr>
              <a:t>doručíte v papírové podobě na každou vybranou školu</a:t>
            </a:r>
          </a:p>
        </p:txBody>
      </p:sp>
    </p:spTree>
    <p:extLst>
      <p:ext uri="{BB962C8B-B14F-4D97-AF65-F5344CB8AC3E}">
        <p14:creationId xmlns:p14="http://schemas.microsoft.com/office/powerpoint/2010/main" val="2276826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Přijímací zkoušky – papírová přihláška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838200" y="1883108"/>
            <a:ext cx="9626600" cy="3750525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36575" indent="-3540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u="sng" dirty="0">
                <a:solidFill>
                  <a:schemeClr val="bg1"/>
                </a:solidFill>
              </a:rPr>
              <a:t>Papírová přihláška se všemi přílohami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800" b="1" dirty="0">
              <a:solidFill>
                <a:schemeClr val="bg1"/>
              </a:solidFill>
            </a:endParaRP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vyplníte papírovou přihlášku – tiskopis naleznete na stránkách MŠMT nebo na webových stránkách naší školy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musíte si dohledat IZO každé školy, její přesný název, kód oboru a jeho přesný název i se zaměřením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solidFill>
                  <a:schemeClr val="bg1"/>
                </a:solidFill>
              </a:rPr>
              <a:t>podepíšete ji a doručíte v papírové podobě se všemi přílohami na každou vybranou školu</a:t>
            </a:r>
          </a:p>
        </p:txBody>
      </p:sp>
    </p:spTree>
    <p:extLst>
      <p:ext uri="{BB962C8B-B14F-4D97-AF65-F5344CB8AC3E}">
        <p14:creationId xmlns:p14="http://schemas.microsoft.com/office/powerpoint/2010/main" val="4066839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Přijímací zkoušky – termíny jednotné zkoušky</a:t>
            </a:r>
          </a:p>
        </p:txBody>
      </p:sp>
      <p:graphicFrame>
        <p:nvGraphicFramePr>
          <p:cNvPr id="8" name="Tabul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055764"/>
              </p:ext>
            </p:extLst>
          </p:nvPr>
        </p:nvGraphicFramePr>
        <p:xfrm>
          <a:off x="750888" y="1873250"/>
          <a:ext cx="10690860" cy="258354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797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1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13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6708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termín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pro žáky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jednotné zkoušky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708">
                <a:tc rowSpan="2"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1. termín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11. dubna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z 9. tříd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matematika, český jazyk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708">
                <a:tc vMerge="1">
                  <a:txBody>
                    <a:bodyPr/>
                    <a:lstStyle/>
                    <a:p>
                      <a:endParaRPr lang="cs-CZ" sz="2400" b="1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15. dubna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z 5. a 7. tříd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matematika, český jazyk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708">
                <a:tc rowSpan="2"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2. termín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14. dubna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z 9. tříd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matematika, český jazyk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708">
                <a:tc vMerge="1">
                  <a:txBody>
                    <a:bodyPr/>
                    <a:lstStyle/>
                    <a:p>
                      <a:endParaRPr lang="cs-CZ" sz="2400" b="1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16. dubna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z 5. a 7. tříd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matematika, český jazyk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D8924793-A7D1-1089-9680-872D944D1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49" y="1392515"/>
            <a:ext cx="7882232" cy="102374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5F21636-7965-3BF5-7E61-0E0B842DF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49" y="2602926"/>
            <a:ext cx="7882232" cy="3355382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Přijímací zkoušky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6096000" y="4788976"/>
            <a:ext cx="6096000" cy="1703899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600" b="1" dirty="0">
                <a:solidFill>
                  <a:schemeClr val="bg1"/>
                </a:solidFill>
              </a:rPr>
              <a:t>jednotná zkouška z českého jazyka a matematiky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600" b="1" dirty="0">
                <a:solidFill>
                  <a:schemeClr val="bg1"/>
                </a:solidFill>
              </a:rPr>
              <a:t>podrobná kritéria naleznete na našich stránkách</a:t>
            </a:r>
          </a:p>
        </p:txBody>
      </p:sp>
      <p:sp>
        <p:nvSpPr>
          <p:cNvPr id="20" name="Ovál 19"/>
          <p:cNvSpPr/>
          <p:nvPr/>
        </p:nvSpPr>
        <p:spPr>
          <a:xfrm>
            <a:off x="4254777" y="1392515"/>
            <a:ext cx="1097616" cy="3772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22" name="Vývojový diagram: spojnice 21"/>
          <p:cNvSpPr/>
          <p:nvPr/>
        </p:nvSpPr>
        <p:spPr>
          <a:xfrm>
            <a:off x="765175" y="4788976"/>
            <a:ext cx="144462" cy="123825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23" name="Vývojový diagram: spojnice 22"/>
          <p:cNvSpPr/>
          <p:nvPr/>
        </p:nvSpPr>
        <p:spPr>
          <a:xfrm>
            <a:off x="1309086" y="3306763"/>
            <a:ext cx="146050" cy="122237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Přijímací zkoušky – kritéria - 8letý obor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497254" y="1279525"/>
            <a:ext cx="11197492" cy="5050937"/>
          </a:xfrm>
          <a:prstGeom prst="roundRect">
            <a:avLst>
              <a:gd name="adj" fmla="val 31942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tabLst>
                <a:tab pos="228600" algn="l"/>
              </a:tabLst>
            </a:pPr>
            <a:r>
              <a:rPr lang="cs-CZ" altLang="cs-CZ" sz="2300" b="1" dirty="0"/>
              <a:t>1. </a:t>
            </a:r>
            <a:r>
              <a:rPr lang="cs-CZ" sz="2300" b="1" u="sng" dirty="0"/>
              <a:t>umístění v předmětových soutěžích</a:t>
            </a:r>
            <a:r>
              <a:rPr lang="cs-CZ" sz="2300" b="1" dirty="0"/>
              <a:t> </a:t>
            </a:r>
            <a:r>
              <a:rPr lang="cs-CZ" sz="2300" dirty="0"/>
              <a:t>– v období od 1. 9. 2023 do 31. 3. 2025 	Započítáváme max. 3 nejlepší výsledky:</a:t>
            </a:r>
          </a:p>
          <a:p>
            <a:pPr lvl="1"/>
            <a:r>
              <a:rPr lang="cs-CZ" sz="2300" dirty="0"/>
              <a:t>		celostátní kolo:	1. – 3. místo = 10 bodů</a:t>
            </a:r>
          </a:p>
          <a:p>
            <a:pPr lvl="1"/>
            <a:r>
              <a:rPr lang="cs-CZ" sz="2300" dirty="0"/>
              <a:t>		krajské kolo:	1. – 3. místo = 5 bodů</a:t>
            </a:r>
          </a:p>
          <a:p>
            <a:pPr lvl="1"/>
            <a:r>
              <a:rPr lang="cs-CZ" sz="2300" dirty="0"/>
              <a:t>		obvodní kolo:	1. – 3. místo = 3 body</a:t>
            </a:r>
          </a:p>
          <a:p>
            <a:pPr lvl="1"/>
            <a:endParaRPr lang="cs-CZ" sz="2300" dirty="0"/>
          </a:p>
          <a:p>
            <a:pPr lvl="1"/>
            <a:r>
              <a:rPr lang="cs-CZ" sz="2300" b="1" dirty="0"/>
              <a:t>2. </a:t>
            </a:r>
            <a:r>
              <a:rPr lang="cs-CZ" sz="2300" b="1" u="sng" dirty="0"/>
              <a:t>výsledky jednotlivých testů</a:t>
            </a:r>
            <a:endParaRPr lang="cs-CZ" sz="2300" b="1" dirty="0"/>
          </a:p>
          <a:p>
            <a:pPr lvl="1"/>
            <a:r>
              <a:rPr lang="cs-CZ" sz="2300" dirty="0"/>
              <a:t>	matematika – max. 50b.</a:t>
            </a:r>
          </a:p>
          <a:p>
            <a:pPr lvl="1"/>
            <a:r>
              <a:rPr lang="cs-CZ" sz="2300" dirty="0"/>
              <a:t>	český jazyk – max. 50b.</a:t>
            </a:r>
          </a:p>
          <a:p>
            <a:pPr lvl="1"/>
            <a:r>
              <a:rPr lang="cs-CZ" sz="23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73768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C1964-971C-3DCE-C1F7-27EE23C4F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30B4DD-6053-D325-0D8A-ED0C8C4E0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Přijímací zkoušky – kritéria – 6letý a 4letý obor</a:t>
            </a:r>
          </a:p>
        </p:txBody>
      </p:sp>
      <p:sp>
        <p:nvSpPr>
          <p:cNvPr id="4" name="Zaoblený obdélník 3">
            <a:extLst>
              <a:ext uri="{FF2B5EF4-FFF2-40B4-BE49-F238E27FC236}">
                <a16:creationId xmlns:a16="http://schemas.microsoft.com/office/drawing/2014/main" id="{2F3F96FF-54A0-A048-5652-53F298C2D4CF}"/>
              </a:ext>
            </a:extLst>
          </p:cNvPr>
          <p:cNvSpPr/>
          <p:nvPr/>
        </p:nvSpPr>
        <p:spPr>
          <a:xfrm>
            <a:off x="497254" y="1279525"/>
            <a:ext cx="11197492" cy="5050937"/>
          </a:xfrm>
          <a:prstGeom prst="roundRect">
            <a:avLst>
              <a:gd name="adj" fmla="val 31942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tabLst>
                <a:tab pos="228600" algn="l"/>
              </a:tabLst>
            </a:pPr>
            <a:r>
              <a:rPr lang="cs-CZ" altLang="cs-CZ" sz="2300" b="1" dirty="0"/>
              <a:t>1. </a:t>
            </a:r>
            <a:r>
              <a:rPr lang="cs-CZ" altLang="cs-CZ" sz="2300" b="1" u="sng" dirty="0"/>
              <a:t>výsledky ze základního vzdělávání</a:t>
            </a:r>
            <a:r>
              <a:rPr lang="cs-CZ" altLang="cs-CZ" sz="2300" b="1" dirty="0"/>
              <a:t> </a:t>
            </a:r>
            <a:r>
              <a:rPr lang="cs-CZ" sz="2300" dirty="0"/>
              <a:t>–</a:t>
            </a:r>
            <a:r>
              <a:rPr lang="cs-CZ" altLang="cs-CZ" sz="2300" dirty="0"/>
              <a:t> průměrný prospěch posledních dvou pololetních vysvědčení a posledního konečného vysvědčení</a:t>
            </a:r>
          </a:p>
          <a:p>
            <a:pPr lvl="1" eaLnBrk="0" hangingPunct="0">
              <a:tabLst>
                <a:tab pos="228600" algn="l"/>
              </a:tabLst>
            </a:pPr>
            <a:r>
              <a:rPr lang="cs-CZ" altLang="cs-CZ" sz="2300" dirty="0"/>
              <a:t>	 (max. počet bodů 3 x 3= 9 bodů)</a:t>
            </a:r>
          </a:p>
          <a:p>
            <a:pPr lvl="1" eaLnBrk="0" hangingPunct="0">
              <a:tabLst>
                <a:tab pos="228600" algn="l"/>
              </a:tabLst>
            </a:pPr>
            <a:endParaRPr lang="cs-CZ" altLang="cs-CZ" sz="2300" dirty="0"/>
          </a:p>
          <a:p>
            <a:pPr lvl="1"/>
            <a:r>
              <a:rPr lang="cs-CZ" sz="2300" b="1" dirty="0"/>
              <a:t>2. </a:t>
            </a:r>
            <a:r>
              <a:rPr lang="cs-CZ" sz="2300" b="1" u="sng" dirty="0"/>
              <a:t>umístění v předmětových soutěžích</a:t>
            </a:r>
            <a:r>
              <a:rPr lang="cs-CZ" sz="2300" b="1" dirty="0"/>
              <a:t> </a:t>
            </a:r>
            <a:r>
              <a:rPr lang="cs-CZ" sz="2300" dirty="0"/>
              <a:t>– v období od 1. 9. 2023 do 31. 3. 2025 	Započítáváme max. 3 nejlepší výsledky:</a:t>
            </a:r>
          </a:p>
          <a:p>
            <a:pPr lvl="1"/>
            <a:r>
              <a:rPr lang="cs-CZ" sz="2300" dirty="0"/>
              <a:t>		celostátní kolo:	1. – 3. místo = 10 bodů</a:t>
            </a:r>
          </a:p>
          <a:p>
            <a:pPr lvl="1"/>
            <a:r>
              <a:rPr lang="cs-CZ" sz="2300" dirty="0"/>
              <a:t>		krajské kolo:	1. – 3. místo = 5 bodů</a:t>
            </a:r>
          </a:p>
          <a:p>
            <a:pPr lvl="1"/>
            <a:r>
              <a:rPr lang="cs-CZ" sz="2300" dirty="0"/>
              <a:t>		obvodní kolo:	1. – 3. místo = 3 body</a:t>
            </a:r>
          </a:p>
          <a:p>
            <a:pPr lvl="1"/>
            <a:endParaRPr lang="cs-CZ" sz="2300" dirty="0"/>
          </a:p>
          <a:p>
            <a:pPr lvl="1"/>
            <a:r>
              <a:rPr lang="cs-CZ" sz="2300" b="1" dirty="0"/>
              <a:t>3. </a:t>
            </a:r>
            <a:r>
              <a:rPr lang="cs-CZ" sz="2300" b="1" u="sng" dirty="0"/>
              <a:t>výsledky jednotlivých testů</a:t>
            </a:r>
            <a:endParaRPr lang="cs-CZ" sz="2300" b="1" dirty="0"/>
          </a:p>
          <a:p>
            <a:pPr lvl="1"/>
            <a:r>
              <a:rPr lang="cs-CZ" sz="2300" dirty="0"/>
              <a:t>	matematika – max. 50b.</a:t>
            </a:r>
          </a:p>
          <a:p>
            <a:pPr lvl="1"/>
            <a:r>
              <a:rPr lang="cs-CZ" sz="2300" dirty="0"/>
              <a:t>	český jazyk – max. 50b.</a:t>
            </a:r>
          </a:p>
          <a:p>
            <a:pPr lvl="1"/>
            <a:r>
              <a:rPr lang="cs-CZ" sz="23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2358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Přijímací zkoušky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579438" y="1228725"/>
            <a:ext cx="7250112" cy="2200275"/>
          </a:xfrm>
          <a:prstGeom prst="roundRect">
            <a:avLst>
              <a:gd name="adj" fmla="val 33836"/>
            </a:avLst>
          </a:prstGeom>
          <a:solidFill>
            <a:srgbClr val="367DD2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8256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solidFill>
                  <a:schemeClr val="bg1"/>
                </a:solidFill>
              </a:rPr>
              <a:t>Přijímáme: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b="1" dirty="0">
                <a:solidFill>
                  <a:schemeClr val="bg1"/>
                </a:solidFill>
              </a:rPr>
              <a:t>2 třídy osmiletého studia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b="1" dirty="0">
                <a:solidFill>
                  <a:schemeClr val="bg1"/>
                </a:solidFill>
              </a:rPr>
              <a:t>1 třídu šestiletého studia</a:t>
            </a:r>
          </a:p>
          <a:p>
            <a:pPr marL="536575" indent="-354013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b="1" dirty="0">
                <a:solidFill>
                  <a:schemeClr val="bg1"/>
                </a:solidFill>
              </a:rPr>
              <a:t>2 třídy čtyřletého studia </a:t>
            </a:r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436820"/>
              </p:ext>
            </p:extLst>
          </p:nvPr>
        </p:nvGraphicFramePr>
        <p:xfrm>
          <a:off x="3887788" y="3818435"/>
          <a:ext cx="7915463" cy="267788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320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2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1334">
                  <a:extLst>
                    <a:ext uri="{9D8B030D-6E8A-4147-A177-3AD203B41FA5}">
                      <a16:colId xmlns:a16="http://schemas.microsoft.com/office/drawing/2014/main" val="3619550425"/>
                    </a:ext>
                  </a:extLst>
                </a:gridCol>
                <a:gridCol w="1900395">
                  <a:extLst>
                    <a:ext uri="{9D8B030D-6E8A-4147-A177-3AD203B41FA5}">
                      <a16:colId xmlns:a16="http://schemas.microsoft.com/office/drawing/2014/main" val="3622309965"/>
                    </a:ext>
                  </a:extLst>
                </a:gridCol>
              </a:tblGrid>
              <a:tr h="508001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obor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Počet přihlášek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Max. počet bodů</a:t>
                      </a:r>
                    </a:p>
                    <a:p>
                      <a:pPr algn="ctr"/>
                      <a:r>
                        <a:rPr lang="cs-CZ" sz="2000" b="1" dirty="0"/>
                        <a:t>(první přijatý)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Min. počet bodů </a:t>
                      </a:r>
                      <a:r>
                        <a:rPr lang="cs-CZ" sz="2000" b="1" dirty="0"/>
                        <a:t>(poslední přijatý)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708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osmileté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708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šestileté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708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čtyřleté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solidFill>
                            <a:schemeClr val="accent5"/>
                          </a:solidFill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Zaoblený obdélník 7"/>
          <p:cNvSpPr/>
          <p:nvPr/>
        </p:nvSpPr>
        <p:spPr>
          <a:xfrm>
            <a:off x="388749" y="4064000"/>
            <a:ext cx="3049588" cy="706438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8256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600" b="1" dirty="0">
                <a:solidFill>
                  <a:schemeClr val="bg1"/>
                </a:solidFill>
              </a:rPr>
              <a:t>Loňský školní rok: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Konání přijímacích zkoušek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984615" y="2014414"/>
            <a:ext cx="9006254" cy="914400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solidFill>
                  <a:schemeClr val="bg1"/>
                </a:solidFill>
              </a:rPr>
              <a:t> </a:t>
            </a:r>
          </a:p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solidFill>
                  <a:schemeClr val="bg1"/>
                </a:solidFill>
              </a:rPr>
              <a:t>Přijímací zkoušky se konají ve dvou termínech, místo konání určuje informační systém CERMAT.</a:t>
            </a:r>
          </a:p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9" name="Zaoblený obdélník 3">
            <a:extLst>
              <a:ext uri="{FF2B5EF4-FFF2-40B4-BE49-F238E27FC236}">
                <a16:creationId xmlns:a16="http://schemas.microsoft.com/office/drawing/2014/main" id="{62EF40D2-4ED1-4577-B639-6BDC8BF6B5F5}"/>
              </a:ext>
            </a:extLst>
          </p:cNvPr>
          <p:cNvSpPr/>
          <p:nvPr/>
        </p:nvSpPr>
        <p:spPr>
          <a:xfrm>
            <a:off x="893639" y="4818327"/>
            <a:ext cx="9188206" cy="914400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600" b="1" dirty="0">
                <a:solidFill>
                  <a:schemeClr val="bg1"/>
                </a:solidFill>
              </a:rPr>
              <a:t>Pozvánka bude zpřístupněna v informačním systému či zaslána doporučeně poštou 14 dní před konáním zkoušek.</a:t>
            </a:r>
          </a:p>
        </p:txBody>
      </p:sp>
      <p:sp>
        <p:nvSpPr>
          <p:cNvPr id="3" name="Zaoblený obdélník 3">
            <a:extLst>
              <a:ext uri="{FF2B5EF4-FFF2-40B4-BE49-F238E27FC236}">
                <a16:creationId xmlns:a16="http://schemas.microsoft.com/office/drawing/2014/main" id="{9D4D78F7-1D09-4FC8-5DB0-F170E0687606}"/>
              </a:ext>
            </a:extLst>
          </p:cNvPr>
          <p:cNvSpPr/>
          <p:nvPr/>
        </p:nvSpPr>
        <p:spPr>
          <a:xfrm>
            <a:off x="984615" y="3223647"/>
            <a:ext cx="9006254" cy="1317356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solidFill>
                  <a:schemeClr val="bg1"/>
                </a:solidFill>
              </a:rPr>
              <a:t> </a:t>
            </a:r>
          </a:p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solidFill>
                  <a:schemeClr val="bg1"/>
                </a:solidFill>
              </a:rPr>
              <a:t>Uchazeči konají zkoušky na dvou školách (mohou i na jedné škole), výsledky se posílají na všechny tři školy.</a:t>
            </a:r>
          </a:p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2760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Výsledky přijímacích zkoušek a zápisové lístky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677984" y="1540990"/>
            <a:ext cx="9567986" cy="2161196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solidFill>
                  <a:schemeClr val="bg1"/>
                </a:solidFill>
              </a:rPr>
              <a:t> </a:t>
            </a:r>
          </a:p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solidFill>
                  <a:schemeClr val="bg1"/>
                </a:solidFill>
              </a:rPr>
              <a:t>Výsledky přijímacích zkoušek budou oznámeny zveřejněním seznamu přijatých a nepřijatých uchazečů pod přiděleným registračním číslem na webu školy a v informačním systému DIPSY 15. května 2025.</a:t>
            </a:r>
          </a:p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9" name="Zaoblený obdélník 3">
            <a:extLst>
              <a:ext uri="{FF2B5EF4-FFF2-40B4-BE49-F238E27FC236}">
                <a16:creationId xmlns:a16="http://schemas.microsoft.com/office/drawing/2014/main" id="{62EF40D2-4ED1-4577-B639-6BDC8BF6B5F5}"/>
              </a:ext>
            </a:extLst>
          </p:cNvPr>
          <p:cNvSpPr/>
          <p:nvPr/>
        </p:nvSpPr>
        <p:spPr>
          <a:xfrm>
            <a:off x="900724" y="4010893"/>
            <a:ext cx="9188206" cy="914400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solidFill>
                  <a:schemeClr val="bg1"/>
                </a:solidFill>
              </a:rPr>
              <a:t>Rozhodnutí o přijetí ani nepřijetí se uchazečům nezasílá.</a:t>
            </a:r>
          </a:p>
        </p:txBody>
      </p:sp>
      <p:sp>
        <p:nvSpPr>
          <p:cNvPr id="3" name="Zaoblený obdélník 3">
            <a:extLst>
              <a:ext uri="{FF2B5EF4-FFF2-40B4-BE49-F238E27FC236}">
                <a16:creationId xmlns:a16="http://schemas.microsoft.com/office/drawing/2014/main" id="{23FEF5E3-4174-4A83-566C-9043BC1CBDDD}"/>
              </a:ext>
            </a:extLst>
          </p:cNvPr>
          <p:cNvSpPr/>
          <p:nvPr/>
        </p:nvSpPr>
        <p:spPr>
          <a:xfrm>
            <a:off x="900724" y="5234000"/>
            <a:ext cx="9188206" cy="914400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2800" b="0" i="0" dirty="0">
                <a:solidFill>
                  <a:srgbClr val="000000"/>
                </a:solidFill>
                <a:effectLst/>
                <a:latin typeface="Kanit"/>
              </a:rPr>
              <a:t> </a:t>
            </a:r>
            <a:r>
              <a:rPr lang="cs-CZ" sz="2800" b="1" dirty="0">
                <a:solidFill>
                  <a:schemeClr val="bg1"/>
                </a:solidFill>
              </a:rPr>
              <a:t>Zápisové lístky se nepoužívají</a:t>
            </a:r>
            <a:r>
              <a:rPr lang="cs-CZ" sz="28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Odvolání</a:t>
            </a:r>
          </a:p>
        </p:txBody>
      </p:sp>
      <p:sp>
        <p:nvSpPr>
          <p:cNvPr id="4" name="Zaoblený obdélník 3"/>
          <p:cNvSpPr/>
          <p:nvPr/>
        </p:nvSpPr>
        <p:spPr>
          <a:xfrm>
            <a:off x="1281724" y="1805354"/>
            <a:ext cx="8506374" cy="1623646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solidFill>
                  <a:schemeClr val="bg1"/>
                </a:solidFill>
                <a:latin typeface="Kanit"/>
              </a:rPr>
              <a:t>Odvolání lze podat pouze v případě porušení práv uchazeče v průběhu zkoušek, </a:t>
            </a:r>
            <a:r>
              <a:rPr lang="cs-CZ" sz="2400" b="1" i="0" dirty="0">
                <a:solidFill>
                  <a:schemeClr val="bg1"/>
                </a:solidFill>
                <a:effectLst/>
                <a:latin typeface="Kanit"/>
              </a:rPr>
              <a:t>nelze podávat odvolání proti nepřijetí z kapacitních důvodů.</a:t>
            </a:r>
          </a:p>
        </p:txBody>
      </p:sp>
    </p:spTree>
    <p:extLst>
      <p:ext uri="{BB962C8B-B14F-4D97-AF65-F5344CB8AC3E}">
        <p14:creationId xmlns:p14="http://schemas.microsoft.com/office/powerpoint/2010/main" val="1820272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92FED-9370-E12F-8255-E7E62CE15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05C0C1-6075-69BA-045D-911D51D63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4" name="Zaoblený obdélník 3">
            <a:extLst>
              <a:ext uri="{FF2B5EF4-FFF2-40B4-BE49-F238E27FC236}">
                <a16:creationId xmlns:a16="http://schemas.microsoft.com/office/drawing/2014/main" id="{EDAED1B6-6B10-7953-9F92-47FCD86D9AED}"/>
              </a:ext>
            </a:extLst>
          </p:cNvPr>
          <p:cNvSpPr/>
          <p:nvPr/>
        </p:nvSpPr>
        <p:spPr>
          <a:xfrm>
            <a:off x="1842813" y="2617177"/>
            <a:ext cx="8506374" cy="1623646"/>
          </a:xfrm>
          <a:prstGeom prst="roundRect">
            <a:avLst>
              <a:gd name="adj" fmla="val 338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8256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4800" b="1" dirty="0">
                <a:solidFill>
                  <a:schemeClr val="bg1"/>
                </a:solidFill>
                <a:latin typeface="Kanit"/>
              </a:rPr>
              <a:t>Děkujeme za pozornost!</a:t>
            </a:r>
            <a:endParaRPr lang="cs-CZ" sz="4800" b="1" i="0" dirty="0">
              <a:solidFill>
                <a:schemeClr val="bg1"/>
              </a:solidFill>
              <a:effectLst/>
              <a:latin typeface="Kanit"/>
            </a:endParaRPr>
          </a:p>
        </p:txBody>
      </p:sp>
    </p:spTree>
    <p:extLst>
      <p:ext uri="{BB962C8B-B14F-4D97-AF65-F5344CB8AC3E}">
        <p14:creationId xmlns:p14="http://schemas.microsoft.com/office/powerpoint/2010/main" val="80553697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2908</TotalTime>
  <Words>1058</Words>
  <Application>Microsoft Office PowerPoint</Application>
  <PresentationFormat>Širokoúhlá obrazovka</PresentationFormat>
  <Paragraphs>166</Paragraphs>
  <Slides>24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Kanit</vt:lpstr>
      <vt:lpstr>Motiv Office</vt:lpstr>
      <vt:lpstr>Dny otevřených dveří</vt:lpstr>
      <vt:lpstr>Naše škola</vt:lpstr>
      <vt:lpstr>ŠVP – Klíč ke vzdělání</vt:lpstr>
      <vt:lpstr>Výměnné, jazykové a poznávací zájezdy</vt:lpstr>
      <vt:lpstr>Úspěchy v soutěžích a SOČ</vt:lpstr>
      <vt:lpstr>Zrekonstruované hřiště a 2 tělocvičny</vt:lpstr>
      <vt:lpstr>Nová přístavba 5. patra a nová multifunkční IT učebna</vt:lpstr>
      <vt:lpstr>Nová laboratoř biologie a multimediální učebna cizích jazyků</vt:lpstr>
      <vt:lpstr>Vybavené odborné učebny</vt:lpstr>
      <vt:lpstr>Vlastní školní jídelna</vt:lpstr>
      <vt:lpstr>Přijímací zkoušky - přihlášky</vt:lpstr>
      <vt:lpstr>Přijímací zkoušky – elektronická přihláška</vt:lpstr>
      <vt:lpstr>Přijímací zkoušky – elektronická přihláška</vt:lpstr>
      <vt:lpstr>Přijímací zkoušky – zjednodušená papírová přihláška</vt:lpstr>
      <vt:lpstr>Přijímací zkoušky – papírová přihláška</vt:lpstr>
      <vt:lpstr>Přijímací zkoušky – termíny jednotné zkoušky</vt:lpstr>
      <vt:lpstr>Přijímací zkoušky</vt:lpstr>
      <vt:lpstr>Přijímací zkoušky – kritéria - 8letý obor</vt:lpstr>
      <vt:lpstr>Přijímací zkoušky – kritéria – 6letý a 4letý obor</vt:lpstr>
      <vt:lpstr>Přijímací zkoušky</vt:lpstr>
      <vt:lpstr>Konání přijímacích zkoušek</vt:lpstr>
      <vt:lpstr>Výsledky přijímacích zkoušek a zápisové lístky</vt:lpstr>
      <vt:lpstr>Odvolání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otevřených dveří</dc:title>
  <dc:creator>Tomáš Macalík</dc:creator>
  <cp:lastModifiedBy>Denisa Neubauerová</cp:lastModifiedBy>
  <cp:revision>161</cp:revision>
  <cp:lastPrinted>2018-12-11T14:33:04Z</cp:lastPrinted>
  <dcterms:created xsi:type="dcterms:W3CDTF">2016-01-04T12:35:05Z</dcterms:created>
  <dcterms:modified xsi:type="dcterms:W3CDTF">2025-01-10T11:41:32Z</dcterms:modified>
</cp:coreProperties>
</file>